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4" r:id="rId5"/>
    <p:sldId id="258" r:id="rId6"/>
    <p:sldId id="268" r:id="rId7"/>
    <p:sldId id="269" r:id="rId8"/>
    <p:sldId id="262" r:id="rId9"/>
    <p:sldId id="259" r:id="rId10"/>
    <p:sldId id="267" r:id="rId11"/>
    <p:sldId id="263" r:id="rId12"/>
    <p:sldId id="266" r:id="rId1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F000B4A-4F6A-4CE4-8D91-D7F7E3155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59B8278E-C2EB-4D64-89F9-CDD65146C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007940E-5947-4139-B54F-C87727391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75CB42F6-D9FA-46F6-80C4-30141D185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43AEDB-CF00-4500-972C-9D15FBBA0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46319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38A9AF-666D-4F1A-8FC8-0FA686D23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73A16FA3-407B-4134-BBD9-B370BC88D9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698E8A2-AC4A-4A08-B7A9-75BA379CB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D073086-CD4B-4843-A25A-6B2818D80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BEF5C64-CD40-4D76-A291-DD8EAD8DC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94922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F6E2EB2D-16CC-4930-8F32-223078B206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C3C56C5-8E88-4F20-AD04-CD3D302AC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F56CF31-593C-4624-AC63-9F9FB186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981C7BB-E630-4122-8EE6-71F90BB26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19B7462-206F-4D72-A455-C6DB7BD6C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03902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74B4BC1-F288-444D-9604-EEEB27D98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AC79BE0-9073-4532-AFF5-878250AD26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F8C433EE-F08B-4007-AC42-BA657BB26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A50D106-A369-46AA-9DAF-0F088F199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FD53B5EC-9469-41D8-904C-70683257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4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42BFF7-FA0F-4133-A2C8-C3FAD9830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F19F367-D930-4856-BE4E-6D162DC8D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003F9BB-6F94-4767-AD5B-B3F1BFF65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1553011-CB56-4105-8E4E-815D77C5C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19FE435-5FE6-4842-8DA4-52ECFBFAC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21123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F9E8A96-5B51-4555-8156-F4C0F91AA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7F2BDA8-BFEE-4BE1-8099-5C42BCE943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6579144-B889-493B-9797-FC42BA6F5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4B7DAE9-9BB5-46B6-ABE0-611CE465D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A5F2780-989F-4F50-A04B-AC9965AA2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43BD603-D99F-433B-B2DB-B438D2F0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224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B026F2B-89CD-4C71-8587-FCD4FA872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A58E807-0964-48D4-AC3C-66A6B237B7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7B00B98-55F8-4793-ADF7-6B721D759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38B76D0F-DB2C-40AF-8EA5-93A0D89CD6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0ED7A013-6337-4E22-A025-6CF7C8E6B7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4034C26D-F6AD-40BB-8428-781E2067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AB83463-9B47-46B0-AB79-F01896730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4D6AE723-BC25-44A0-92A9-D67148C59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43902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9E7D970-A7B3-4F35-B617-1753F5F44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1285664-9A2E-45E9-81EE-FD9AE7D70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AC25AB0-7AE0-47F2-9F64-545CFC832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9B27BD5B-AEBB-415F-8929-D7E1C74E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615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9C5139D4-1AF8-4806-8284-34B7FBE80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D1D2AA0A-7D62-4453-A9F5-69140209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B71D39C-3CD1-432E-B2BC-126568CEC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413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9E41735-F6BC-4970-BA2E-E6FEC13CA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400F212-D5F0-403E-8B25-507EF48035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B4A5F6C7-05FD-4084-A421-F7259182F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E053BA1-1E2C-4AA4-9DFA-C1B5CE668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8C1D444-698F-4104-A187-6D8015083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5EFC704-3DE4-4260-A646-F5E9C6F3B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557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D69D600-7FC8-4175-B79C-AD85C7A7D4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14A50FDC-F632-4887-BC4F-F4AB4616BD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15CDF56-4E57-4A16-80EB-F9796DD742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9679D6B-3282-4276-A021-F936A30AD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A6765A-77C8-4D47-B8A9-280C47A0E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2D30A1C-8641-442C-8400-3683995DC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784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0EB933E-1578-44FB-A94F-CAAA6EED9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03E7EAB-334F-49DE-A772-9145B2ED5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47E3D18-6CBE-4914-86C9-A7F6C77503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7071A-F4FC-4D2C-82CA-0E981D4416EE}" type="datetimeFigureOut">
              <a:rPr lang="nb-NO" smtClean="0"/>
              <a:t>21.02.2021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F1C42FD-98F3-4C06-BBF3-7EE92A0D9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054277E-B2AE-4776-971F-A562A1647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436A3-1F87-4C6E-A6B7-F27653AFCA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622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no/url?sa=t&amp;rct=j&amp;q=&amp;esrc=s&amp;source=web&amp;cd=7&amp;ved=0ahUKEwjV-YuE0tXZAhWjiqYKHc4HD5sQFghVMAY&amp;url=https://www1.arbitersports.com/Groups/108525/Library/files/News/2015/6/the_mental_game_of_refereeing.pdf&amp;usg=AOvVaw3maVLhXINyqKk9umWs8Mug" TargetMode="External"/><Relationship Id="rId2" Type="http://schemas.openxmlformats.org/officeDocument/2006/relationships/hyperlink" Target="https://psykologisk.no/2014/02/hva-er-egentlig-mental-tren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rianmac.co.uk/mental.htm" TargetMode="External"/><Relationship Id="rId5" Type="http://schemas.openxmlformats.org/officeDocument/2006/relationships/hyperlink" Target="https://www.sportpsych.org/nine-mental-skills-overview" TargetMode="External"/><Relationship Id="rId4" Type="http://schemas.openxmlformats.org/officeDocument/2006/relationships/hyperlink" Target="http://www.sportsofficialsuk.com/resources/general/mentalpreparation.ht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sykologisk.no/2014/02/hva-er-egentlig-mental-trening/" TargetMode="External"/><Relationship Id="rId2" Type="http://schemas.openxmlformats.org/officeDocument/2006/relationships/hyperlink" Target="https://www.olympiatoppen.no/fagstoff/idrettspsykologi/Med_hodet_forst/firebasisteknikker/page822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portpsych.org/nine-mental-skills-overvie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ental_image" TargetMode="External"/><Relationship Id="rId2" Type="http://schemas.openxmlformats.org/officeDocument/2006/relationships/hyperlink" Target="https://en.wikipedia.org/wiki/Motor_imager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Tips%20til%20visualisering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BBE967-9D94-4780-9D1E-4D7BAE4B7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Mentale forberedelser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48237B3F-52DD-4C25-8801-1682BF2C3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“By failing to prepare, you are preparing to fail.”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15583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2736839-ECF9-42CD-A277-1B20C8F65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Visualisering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7C105F9-E282-4A16-866F-8CCCECAF0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De fleste av oss har få kamper i året, men ønsker å bli best.</a:t>
            </a:r>
          </a:p>
          <a:p>
            <a:r>
              <a:rPr lang="nb-NO" dirty="0"/>
              <a:t>Og vi får få eller ingen treningskamper før serien starter, så hvordan skal vi da stille best mulig forberedt til nye regler og fokusområder (språk)?</a:t>
            </a:r>
          </a:p>
          <a:p>
            <a:pPr lvl="1"/>
            <a:r>
              <a:rPr lang="nb-NO" dirty="0"/>
              <a:t>Utallige situasjoner å trene på. Spille av situasjoner i hodet, husk 1. person. Her er noen eksempler:</a:t>
            </a:r>
          </a:p>
          <a:p>
            <a:pPr lvl="1"/>
            <a:r>
              <a:rPr lang="nb-NO" dirty="0"/>
              <a:t>Nøkler: Se for deg at du er ving (dyp/kort) (6/7/8). Huddelen brytes og laget går ut i formasjon. Spill mange slike situasjoner i hodet, hvem er nøkkelen din? Så starter en bevegelse («motion»), hva skjer med nøklene?</a:t>
            </a:r>
          </a:p>
          <a:p>
            <a:pPr lvl="1"/>
            <a:r>
              <a:rPr lang="nb-NO" dirty="0"/>
              <a:t>Goal-line-</a:t>
            </a:r>
            <a:r>
              <a:rPr lang="nb-NO" dirty="0" err="1"/>
              <a:t>coverage</a:t>
            </a:r>
            <a:r>
              <a:rPr lang="nb-NO" dirty="0"/>
              <a:t>.</a:t>
            </a:r>
          </a:p>
          <a:p>
            <a:pPr lvl="1"/>
            <a:r>
              <a:rPr lang="nb-NO" dirty="0"/>
              <a:t>Blokkert </a:t>
            </a:r>
            <a:r>
              <a:rPr lang="nb-NO" dirty="0" err="1"/>
              <a:t>scrimmagespark</a:t>
            </a:r>
            <a:r>
              <a:rPr lang="nb-NO" dirty="0"/>
              <a:t>.</a:t>
            </a:r>
          </a:p>
          <a:p>
            <a:pPr lvl="1"/>
            <a:r>
              <a:rPr lang="nb-NO" dirty="0"/>
              <a:t>Spesielle formasjoner:</a:t>
            </a:r>
          </a:p>
          <a:p>
            <a:pPr lvl="2"/>
            <a:r>
              <a:rPr lang="nb-NO" dirty="0" err="1"/>
              <a:t>Swinging</a:t>
            </a:r>
            <a:r>
              <a:rPr lang="nb-NO" dirty="0"/>
              <a:t> gate;</a:t>
            </a:r>
          </a:p>
          <a:p>
            <a:pPr lvl="2"/>
            <a:r>
              <a:rPr lang="nb-NO" dirty="0" err="1"/>
              <a:t>Empty</a:t>
            </a:r>
            <a:r>
              <a:rPr lang="nb-NO" dirty="0"/>
              <a:t> </a:t>
            </a:r>
            <a:r>
              <a:rPr lang="nb-NO" dirty="0" err="1"/>
              <a:t>backfield</a:t>
            </a:r>
            <a:r>
              <a:rPr lang="nb-NO" dirty="0"/>
              <a:t>;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5621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3925092-ED37-468D-99E1-A4F8DC2FA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Visualisering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0B5BE0B-E4CE-4DEA-AFDF-D6994EBB2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Visualisering i amerikansk fotball.</a:t>
            </a:r>
          </a:p>
          <a:p>
            <a:pPr lvl="1"/>
            <a:r>
              <a:rPr lang="nb-NO" dirty="0"/>
              <a:t>Sesongens nye regler </a:t>
            </a:r>
            <a:r>
              <a:rPr lang="nb-NO"/>
              <a:t>og fokusområder.</a:t>
            </a:r>
          </a:p>
          <a:p>
            <a:pPr lvl="1"/>
            <a:r>
              <a:rPr lang="nb-NO" dirty="0"/>
              <a:t>Pre-</a:t>
            </a:r>
            <a:r>
              <a:rPr lang="nb-NO" dirty="0" err="1"/>
              <a:t>snap</a:t>
            </a:r>
            <a:r>
              <a:rPr lang="nb-NO" dirty="0"/>
              <a:t>-rutiner.</a:t>
            </a:r>
          </a:p>
          <a:p>
            <a:pPr lvl="1"/>
            <a:r>
              <a:rPr lang="nb-NO" dirty="0"/>
              <a:t>Kjenne igjen spesielle regelbrudd, og hva som gjør at det ikke er regelbrudd.</a:t>
            </a:r>
          </a:p>
          <a:p>
            <a:pPr lvl="2"/>
            <a:r>
              <a:rPr lang="nb-NO" dirty="0"/>
              <a:t>DPI; Visualiser kategoriene. </a:t>
            </a:r>
          </a:p>
          <a:p>
            <a:pPr lvl="2"/>
            <a:r>
              <a:rPr lang="nb-NO" dirty="0"/>
              <a:t>OPI; Visualiser kategoriene.</a:t>
            </a:r>
          </a:p>
          <a:p>
            <a:pPr lvl="2"/>
            <a:r>
              <a:rPr lang="nb-NO" dirty="0" err="1"/>
              <a:t>Holding</a:t>
            </a:r>
            <a:r>
              <a:rPr lang="nb-NO" dirty="0"/>
              <a:t>; Visualiser kategoriene.</a:t>
            </a:r>
          </a:p>
          <a:p>
            <a:pPr lvl="2"/>
            <a:r>
              <a:rPr lang="nb-NO" dirty="0"/>
              <a:t>Ulovlig skifte -&gt; tjuvstart;</a:t>
            </a:r>
          </a:p>
          <a:p>
            <a:pPr lvl="2"/>
            <a:r>
              <a:rPr lang="nb-NO" dirty="0"/>
              <a:t>Innbyttefeil;</a:t>
            </a:r>
          </a:p>
          <a:p>
            <a:pPr lvl="1"/>
            <a:r>
              <a:rPr lang="nb-NO" dirty="0"/>
              <a:t>Oppførsel av sidelinja.</a:t>
            </a:r>
          </a:p>
          <a:p>
            <a:pPr lvl="1"/>
            <a:r>
              <a:rPr lang="nb-NO" dirty="0"/>
              <a:t>Muntlig respons. Ha klart hva du skal si i forskjellige situasjoner.</a:t>
            </a:r>
          </a:p>
          <a:p>
            <a:pPr lvl="1"/>
            <a:r>
              <a:rPr lang="nb-NO" dirty="0"/>
              <a:t>Bevegelse.</a:t>
            </a:r>
          </a:p>
          <a:p>
            <a:pPr lvl="1"/>
            <a:r>
              <a:rPr lang="nb-NO" dirty="0"/>
              <a:t>For </a:t>
            </a:r>
            <a:r>
              <a:rPr lang="nb-NO" dirty="0" err="1"/>
              <a:t>HDer</a:t>
            </a:r>
            <a:r>
              <a:rPr lang="nb-NO" dirty="0"/>
              <a:t>: Annonsering.</a:t>
            </a:r>
          </a:p>
          <a:p>
            <a:pPr lvl="1"/>
            <a:r>
              <a:rPr lang="nb-NO" dirty="0"/>
              <a:t>Se på video lagene man skal dømme neste gang. Hva er spesielt med deres </a:t>
            </a:r>
            <a:r>
              <a:rPr lang="nb-NO" dirty="0" err="1"/>
              <a:t>offence</a:t>
            </a:r>
            <a:r>
              <a:rPr lang="nb-NO" dirty="0"/>
              <a:t>/</a:t>
            </a:r>
            <a:r>
              <a:rPr lang="nb-NO" dirty="0" err="1"/>
              <a:t>defence</a:t>
            </a:r>
            <a:r>
              <a:rPr lang="nb-NO" dirty="0"/>
              <a:t>/</a:t>
            </a:r>
            <a:r>
              <a:rPr lang="nb-NO" dirty="0" err="1"/>
              <a:t>special</a:t>
            </a:r>
            <a:r>
              <a:rPr lang="nb-NO" dirty="0"/>
              <a:t> teams.</a:t>
            </a:r>
          </a:p>
          <a:p>
            <a:pPr lvl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82559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2026DB-66E7-48F4-A289-E7870ECCE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Mentale forberedelser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ADD2260-27C3-428B-BB12-446949A9E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Linker verdt å lese:</a:t>
            </a:r>
          </a:p>
          <a:p>
            <a:pPr lvl="1"/>
            <a:r>
              <a:rPr lang="nb-NO" dirty="0">
                <a:hlinkClick r:id="rId2"/>
              </a:rPr>
              <a:t>Hva er egentlig mental trening?</a:t>
            </a:r>
            <a:endParaRPr lang="nb-NO" dirty="0"/>
          </a:p>
          <a:p>
            <a:pPr lvl="1"/>
            <a:r>
              <a:rPr lang="en-US" dirty="0">
                <a:hlinkClick r:id="rId3"/>
              </a:rPr>
              <a:t>The Mental Game of Refereeing</a:t>
            </a:r>
            <a:endParaRPr lang="en-US" dirty="0"/>
          </a:p>
          <a:p>
            <a:pPr lvl="1"/>
            <a:r>
              <a:rPr lang="nb-NO" dirty="0">
                <a:hlinkClick r:id="rId4"/>
              </a:rPr>
              <a:t>Sports </a:t>
            </a:r>
            <a:r>
              <a:rPr lang="nb-NO" dirty="0" err="1">
                <a:hlinkClick r:id="rId4"/>
              </a:rPr>
              <a:t>Officials</a:t>
            </a:r>
            <a:r>
              <a:rPr lang="nb-NO" dirty="0">
                <a:hlinkClick r:id="rId4"/>
              </a:rPr>
              <a:t> UK</a:t>
            </a:r>
            <a:endParaRPr lang="nb-NO" dirty="0"/>
          </a:p>
          <a:p>
            <a:pPr lvl="1"/>
            <a:r>
              <a:rPr lang="en-US" dirty="0">
                <a:hlinkClick r:id="rId5"/>
              </a:rPr>
              <a:t>The Nine Mental Skills of Successful Athletes</a:t>
            </a:r>
            <a:endParaRPr lang="en-US" dirty="0"/>
          </a:p>
          <a:p>
            <a:pPr lvl="1"/>
            <a:r>
              <a:rPr lang="en-US" dirty="0">
                <a:hlinkClick r:id="rId6"/>
              </a:rPr>
              <a:t>Sports Coach: Mental Imagery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05207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2A32B84-CDEA-45BC-BD40-3327CC8DB2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Mentale forberedelser – trening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EFA8633-B9A9-4234-8EFE-4C3F9B000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Mental trening, hva er det?</a:t>
            </a:r>
          </a:p>
          <a:p>
            <a:pPr lvl="1"/>
            <a:r>
              <a:rPr lang="nb-NO" dirty="0"/>
              <a:t>Mental trening er prosedyrer og øvelser som øker en utøvers evne til å bli mer effektiv og bedre forberedt mentalt når han eller hun forsøker å oppnå idrettsrelaterte mål.</a:t>
            </a:r>
            <a:br>
              <a:rPr lang="nb-NO" dirty="0"/>
            </a:br>
            <a:r>
              <a:rPr lang="nb-NO" dirty="0"/>
              <a:t>Mental trening er et redskap for å utvikle psykologiske ferdigheter slik at en best mulig kan utnytte sine fysiske ressurser.</a:t>
            </a:r>
            <a:br>
              <a:rPr lang="nb-NO" dirty="0"/>
            </a:br>
            <a:r>
              <a:rPr lang="nb-NO" dirty="0"/>
              <a:t>Trening vil si at vi arbeider målrettet, systematisk og regelmessig over tid og det krever egen innsats. (Pensgård,1996)</a:t>
            </a:r>
          </a:p>
        </p:txBody>
      </p:sp>
    </p:spTree>
    <p:extLst>
      <p:ext uri="{BB962C8B-B14F-4D97-AF65-F5344CB8AC3E}">
        <p14:creationId xmlns:p14="http://schemas.microsoft.com/office/powerpoint/2010/main" val="3714372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07BE978-D2AD-444B-A792-F574B096E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Mentale forberedelser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1A6E6BF-E9AF-4B59-91AD-FEC3FC6B9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Fra </a:t>
            </a:r>
            <a:r>
              <a:rPr lang="nb-NO" dirty="0">
                <a:hlinkClick r:id="rId2"/>
              </a:rPr>
              <a:t>Olympiatoppen</a:t>
            </a:r>
            <a:r>
              <a:rPr lang="nb-NO" dirty="0"/>
              <a:t> og </a:t>
            </a:r>
            <a:r>
              <a:rPr lang="nb-NO" dirty="0">
                <a:hlinkClick r:id="rId3"/>
              </a:rPr>
              <a:t>Psykologisk.no</a:t>
            </a:r>
            <a:r>
              <a:rPr lang="nb-NO" dirty="0"/>
              <a:t>:</a:t>
            </a:r>
          </a:p>
          <a:p>
            <a:r>
              <a:rPr lang="nb-NO" dirty="0"/>
              <a:t>Det er noen basisferdigheter en utøver bør kunne mestre innen mental trening. De er alle med på å utvikle utøverens konsentrasjon og mentale kondisjon.</a:t>
            </a:r>
          </a:p>
          <a:p>
            <a:pPr lvl="1"/>
            <a:r>
              <a:rPr lang="nb-NO" dirty="0"/>
              <a:t>Målsetting.</a:t>
            </a:r>
          </a:p>
          <a:p>
            <a:pPr lvl="1"/>
            <a:r>
              <a:rPr lang="nb-NO" dirty="0"/>
              <a:t>Visualisering.</a:t>
            </a:r>
          </a:p>
          <a:p>
            <a:pPr lvl="1"/>
            <a:r>
              <a:rPr lang="nb-NO" dirty="0"/>
              <a:t>Avspenning.</a:t>
            </a:r>
          </a:p>
          <a:p>
            <a:pPr lvl="1"/>
            <a:r>
              <a:rPr lang="nb-NO" dirty="0"/>
              <a:t>Indre dialog.</a:t>
            </a:r>
          </a:p>
        </p:txBody>
      </p:sp>
    </p:spTree>
    <p:extLst>
      <p:ext uri="{BB962C8B-B14F-4D97-AF65-F5344CB8AC3E}">
        <p14:creationId xmlns:p14="http://schemas.microsoft.com/office/powerpoint/2010/main" val="370554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201B9CE-DA81-4A5D-A877-110C50688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Mentale forberedelser – visualisering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4A4AA78-A604-4678-8CFE-E77A472A4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Fra «</a:t>
            </a:r>
            <a:r>
              <a:rPr lang="en-US" dirty="0">
                <a:hlinkClick r:id="rId2"/>
              </a:rPr>
              <a:t>The Nine Mental Skills of Successful Athletes</a:t>
            </a:r>
            <a:r>
              <a:rPr lang="nb-NO" dirty="0"/>
              <a:t>»:</a:t>
            </a:r>
            <a:endParaRPr lang="en-US" dirty="0"/>
          </a:p>
          <a:p>
            <a:pPr lvl="1"/>
            <a:r>
              <a:rPr lang="en-US" dirty="0"/>
              <a:t>Mental Imagery</a:t>
            </a:r>
          </a:p>
          <a:p>
            <a:pPr lvl="2"/>
            <a:r>
              <a:rPr lang="en-US" dirty="0"/>
              <a:t>Successful athletes:</a:t>
            </a:r>
          </a:p>
          <a:p>
            <a:pPr lvl="3"/>
            <a:r>
              <a:rPr lang="en-US" dirty="0"/>
              <a:t>Prepare themselves for competition by imagining themselves performing well in competition.</a:t>
            </a:r>
          </a:p>
          <a:p>
            <a:pPr lvl="3"/>
            <a:r>
              <a:rPr lang="en-US" dirty="0"/>
              <a:t>Create and use mental images that are detailed, specific, and realistic.</a:t>
            </a:r>
          </a:p>
          <a:p>
            <a:pPr lvl="3"/>
            <a:r>
              <a:rPr lang="en-US" dirty="0"/>
              <a:t>Use imagery during competition to prepare for action and recover from errors and poor performances.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49852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8AA04BA-258D-4FA9-B6E3-BEB1471F9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Mentale forberedelser – visualisering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DE3D34B-A357-4ED8-ACCE-BB60DAEF7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Hvor viktig kan visualisering være?</a:t>
            </a:r>
          </a:p>
          <a:p>
            <a:pPr lvl="1"/>
            <a:r>
              <a:rPr lang="nb-NO" dirty="0"/>
              <a:t>Studier helt tilbake til tidlig 1900-tallet viser at det er bedre enn å ikke gjøre noe.</a:t>
            </a:r>
          </a:p>
          <a:p>
            <a:pPr lvl="1"/>
            <a:r>
              <a:rPr lang="nb-NO" dirty="0"/>
              <a:t>Eksempel på hvordan studiene kan være er at man har delt opp deltakerne i 3 grupper i 20-30 dager.</a:t>
            </a:r>
          </a:p>
          <a:p>
            <a:pPr lvl="2"/>
            <a:r>
              <a:rPr lang="nb-NO" dirty="0"/>
              <a:t>Ei gruppe trener hver dag. (Klassiker: Straffekast i basketball.)</a:t>
            </a:r>
          </a:p>
          <a:p>
            <a:pPr lvl="2"/>
            <a:r>
              <a:rPr lang="nb-NO" dirty="0"/>
              <a:t>Ei gruppe driver med visualisering. (Men uten å fysisk utføre noe.)</a:t>
            </a:r>
          </a:p>
          <a:p>
            <a:pPr lvl="2"/>
            <a:r>
              <a:rPr lang="nb-NO" dirty="0"/>
              <a:t>Ei gruppe gjør ingenting.</a:t>
            </a:r>
          </a:p>
          <a:p>
            <a:pPr lvl="1"/>
            <a:r>
              <a:rPr lang="nb-NO" dirty="0"/>
              <a:t>Som forventet viser gruppa som trener hver dag framgang.</a:t>
            </a:r>
          </a:p>
          <a:p>
            <a:pPr lvl="1"/>
            <a:r>
              <a:rPr lang="nb-NO" dirty="0"/>
              <a:t>Som forventet viser gruppa som gjør ingenting ingen framgang.</a:t>
            </a:r>
          </a:p>
          <a:p>
            <a:pPr lvl="1"/>
            <a:r>
              <a:rPr lang="nb-NO" dirty="0"/>
              <a:t>Men: Gruppa som driver med visualisering viser også framgang!</a:t>
            </a:r>
          </a:p>
          <a:p>
            <a:pPr lvl="2"/>
            <a:r>
              <a:rPr lang="nb-NO" dirty="0"/>
              <a:t>Graden av framgang fra studie til studie varierer.</a:t>
            </a:r>
          </a:p>
          <a:p>
            <a:pPr lvl="1"/>
            <a:r>
              <a:rPr lang="nb-NO" dirty="0"/>
              <a:t>En </a:t>
            </a:r>
            <a:r>
              <a:rPr lang="nb-NO" dirty="0" err="1"/>
              <a:t>meta</a:t>
            </a:r>
            <a:r>
              <a:rPr lang="nb-NO" dirty="0"/>
              <a:t>-studie (med ca. 100 studier) (</a:t>
            </a:r>
            <a:r>
              <a:rPr lang="nb-NO" dirty="0" err="1"/>
              <a:t>Feltz&amp;Landers</a:t>
            </a:r>
            <a:r>
              <a:rPr lang="nb-NO" dirty="0"/>
              <a:t>, 83) konkluderer med at effekten er der, og at visualisering hjelper.</a:t>
            </a:r>
          </a:p>
        </p:txBody>
      </p:sp>
    </p:spTree>
    <p:extLst>
      <p:ext uri="{BB962C8B-B14F-4D97-AF65-F5344CB8AC3E}">
        <p14:creationId xmlns:p14="http://schemas.microsoft.com/office/powerpoint/2010/main" val="4057626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88E9AB5-05F4-48C4-AED6-A3CF5CA51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Mentale forberedelser – visualisering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858271E-95DC-422C-9DC3-EEC4B9E63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b-NO" dirty="0"/>
              <a:t>Hva er det nyere forsking (kognitiv nevrovitenskap) har funnet ut?</a:t>
            </a:r>
          </a:p>
          <a:p>
            <a:r>
              <a:rPr lang="nb-NO" dirty="0"/>
              <a:t>Noen utdrag fra diverse forskning: (Hentet fra Wikipedia: </a:t>
            </a:r>
            <a:r>
              <a:rPr lang="nb-NO" dirty="0">
                <a:hlinkClick r:id="rId2"/>
              </a:rPr>
              <a:t>Motor </a:t>
            </a:r>
            <a:r>
              <a:rPr lang="nb-NO" dirty="0" err="1">
                <a:hlinkClick r:id="rId2"/>
              </a:rPr>
              <a:t>imagery</a:t>
            </a:r>
            <a:r>
              <a:rPr lang="nb-NO" dirty="0"/>
              <a:t> og </a:t>
            </a:r>
            <a:r>
              <a:rPr lang="nb-NO" dirty="0">
                <a:hlinkClick r:id="rId3"/>
              </a:rPr>
              <a:t>Mental image</a:t>
            </a:r>
            <a:r>
              <a:rPr lang="nb-NO" dirty="0"/>
              <a:t>.)</a:t>
            </a:r>
          </a:p>
          <a:p>
            <a:pPr lvl="1"/>
            <a:r>
              <a:rPr lang="nb-NO" dirty="0"/>
              <a:t>«</a:t>
            </a:r>
            <a:r>
              <a:rPr lang="en-US" dirty="0"/>
              <a:t>Mental imagery can sometimes produce the same effects as would be produced by the behavior or experience imagined.”</a:t>
            </a:r>
            <a:endParaRPr lang="nb-NO" dirty="0"/>
          </a:p>
          <a:p>
            <a:pPr lvl="1"/>
            <a:r>
              <a:rPr lang="nb-NO" dirty="0"/>
              <a:t>«… </a:t>
            </a:r>
            <a:r>
              <a:rPr lang="en-US" dirty="0"/>
              <a:t>imagining … exercise (mental practice) resulted in a significant improvement in performance over no mental practice—though not as significant as that produced by physical practice.”</a:t>
            </a:r>
            <a:endParaRPr lang="nb-NO" dirty="0"/>
          </a:p>
          <a:p>
            <a:pPr lvl="1"/>
            <a:r>
              <a:rPr lang="nb-NO" dirty="0"/>
              <a:t>«… </a:t>
            </a:r>
            <a:r>
              <a:rPr lang="en-US" dirty="0"/>
              <a:t>mental practice alone seems to be sufficient to promote the modulation of neural circuits involved in the early stages of motor skill learning.”</a:t>
            </a:r>
          </a:p>
          <a:p>
            <a:pPr lvl="1"/>
            <a:r>
              <a:rPr lang="en-US" dirty="0"/>
              <a:t>“Mental imagery can act as a substitute for the imagined experience: Imagining an experience can evoke similar cognitive, physiological, and/or behavioral consequences as having the corresponding experience in reality.”</a:t>
            </a:r>
          </a:p>
          <a:p>
            <a:pPr lvl="1"/>
            <a:r>
              <a:rPr lang="nb-NO" dirty="0"/>
              <a:t>«… </a:t>
            </a:r>
            <a:r>
              <a:rPr lang="en-US" dirty="0"/>
              <a:t>mental simulation acts as a substitute for the corresponding experience:</a:t>
            </a:r>
            <a:r>
              <a:rPr lang="nb-NO" dirty="0"/>
              <a:t> … </a:t>
            </a:r>
            <a:r>
              <a:rPr lang="en-US" dirty="0"/>
              <a:t>imagined practice is a substitute for physical practice</a:t>
            </a:r>
            <a:r>
              <a:rPr lang="nb-NO" dirty="0"/>
              <a:t> …»</a:t>
            </a:r>
            <a:endParaRPr lang="en-US" dirty="0"/>
          </a:p>
          <a:p>
            <a:pPr lvl="1"/>
            <a:r>
              <a:rPr lang="nb-NO" dirty="0"/>
              <a:t>«… </a:t>
            </a:r>
            <a:r>
              <a:rPr lang="en-US" dirty="0"/>
              <a:t>mental simulation act as substitutes by having similar effects on perception, cognition, motivation, and action, as do the corresponding physical experiences.</a:t>
            </a:r>
            <a:r>
              <a:rPr lang="nb-NO" dirty="0"/>
              <a:t>»</a:t>
            </a:r>
          </a:p>
          <a:p>
            <a:r>
              <a:rPr lang="nb-NO" dirty="0"/>
              <a:t>Hvordan er det visualisering kan gi forbedringer på fysiske prestasjoner?</a:t>
            </a:r>
          </a:p>
          <a:p>
            <a:pPr lvl="1"/>
            <a:r>
              <a:rPr lang="nb-NO" dirty="0"/>
              <a:t>Visualisering ser ut til å aktivisere deler av hjernen som aktiviseres når man fysisk opplever noe, særlig fra synssansen. Nyere forskning hinter til at korrekt bruk av visualisering hjelper til, og forbedrer motorisert muskelbruk/motorikk og reaksjoner i situasjoner fordi de oppleves som kjente.</a:t>
            </a:r>
          </a:p>
          <a:p>
            <a:r>
              <a:rPr lang="nb-NO" dirty="0"/>
              <a:t>Ønsker at mest mulig skal være automatisk/sitte i ryggmargen.</a:t>
            </a:r>
          </a:p>
          <a:p>
            <a:pPr lvl="1"/>
            <a:r>
              <a:rPr lang="nb-NO" dirty="0"/>
              <a:t>Bevegelse, lesing, gjenkjenning av regelbrudd, gjenkjenning av «</a:t>
            </a:r>
            <a:r>
              <a:rPr lang="nb-NO" dirty="0" err="1"/>
              <a:t>no</a:t>
            </a:r>
            <a:r>
              <a:rPr lang="nb-NO" dirty="0"/>
              <a:t> </a:t>
            </a:r>
            <a:r>
              <a:rPr lang="nb-NO" dirty="0" err="1"/>
              <a:t>advantage</a:t>
            </a:r>
            <a:r>
              <a:rPr lang="nb-NO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073442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4E6F78F-B821-4474-B4A0-9A3FF335E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Mentale forberedelser – visualisering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E7A5CF1-5C64-4A2F-9F38-E7E731F30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Passer for alle; nybegynnere så vel som profesjonelle.</a:t>
            </a:r>
          </a:p>
          <a:p>
            <a:r>
              <a:rPr lang="nb-NO" dirty="0"/>
              <a:t>Rangering av hvordan prestasjoner forbedres, fra minst til mest.</a:t>
            </a:r>
          </a:p>
          <a:p>
            <a:pPr lvl="1"/>
            <a:r>
              <a:rPr lang="nb-NO" dirty="0"/>
              <a:t>Ingen mental forberedelse og ingen fysisk trening.</a:t>
            </a:r>
          </a:p>
          <a:p>
            <a:pPr lvl="1"/>
            <a:r>
              <a:rPr lang="nb-NO" dirty="0"/>
              <a:t>Kun mentale forberedelser.</a:t>
            </a:r>
          </a:p>
          <a:p>
            <a:pPr lvl="1"/>
            <a:r>
              <a:rPr lang="nb-NO" dirty="0"/>
              <a:t>Kun fysisk trening.</a:t>
            </a:r>
          </a:p>
          <a:p>
            <a:pPr lvl="1"/>
            <a:r>
              <a:rPr lang="nb-NO" dirty="0"/>
              <a:t>Fysisk trening og mentale forberedelser.</a:t>
            </a:r>
          </a:p>
        </p:txBody>
      </p:sp>
    </p:spTree>
    <p:extLst>
      <p:ext uri="{BB962C8B-B14F-4D97-AF65-F5344CB8AC3E}">
        <p14:creationId xmlns:p14="http://schemas.microsoft.com/office/powerpoint/2010/main" val="2240543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E804576-083C-4AD4-8769-967E7E54E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Mentale forberedelser – visualisering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65A720-AFE5-4081-A5E2-3AC817546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Visualisering i amerikansk fotball.</a:t>
            </a:r>
          </a:p>
          <a:p>
            <a:pPr lvl="1"/>
            <a:r>
              <a:rPr lang="nb-NO" dirty="0"/>
              <a:t>«</a:t>
            </a:r>
            <a:r>
              <a:rPr lang="nb-NO" dirty="0" err="1"/>
              <a:t>Onfield</a:t>
            </a:r>
            <a:r>
              <a:rPr lang="nb-NO" dirty="0"/>
              <a:t>» erfaring med video-gjennomgang i etterkant er det beste.</a:t>
            </a:r>
          </a:p>
          <a:p>
            <a:pPr lvl="2"/>
            <a:r>
              <a:rPr lang="nb-NO" dirty="0"/>
              <a:t>Men da er det også viktig at situasjonene du gjorde dårlig/bør forberedes visualiseres slik som du burde ha løst den på banen. Men også at situasjoner du løste bra blir visualisert på måten du gjorde det.</a:t>
            </a:r>
          </a:p>
          <a:p>
            <a:pPr lvl="1"/>
            <a:r>
              <a:rPr lang="nb-NO" dirty="0"/>
              <a:t>Selv de som har masse tidligere erfaring, eller som har mange kamper, bør visualisere.</a:t>
            </a:r>
          </a:p>
          <a:p>
            <a:pPr lvl="1"/>
            <a:r>
              <a:rPr lang="nb-NO" dirty="0"/>
              <a:t>Det handler om å bli bedre. Å kjenne igjen situasjoner.</a:t>
            </a:r>
          </a:p>
          <a:p>
            <a:pPr lvl="1"/>
            <a:r>
              <a:rPr lang="nb-NO" dirty="0"/>
              <a:t>Hva du skal gjøre når noe skjer sitter allerede i ryggmargen da du kjenner igjen situasjonen. Du er forberedt. Slipper å fokusere så mye på hva du skal gjøre i den nye situasjonen, og de riktige prioriteringene opprettholdes.</a:t>
            </a:r>
          </a:p>
          <a:p>
            <a:pPr lvl="1"/>
            <a:r>
              <a:rPr lang="nb-NO" dirty="0"/>
              <a:t>Visualisering koster ingenting. Kan gjøres overalt. Men må gjøres ofte, akkurat som fysisk trening. Du er ikke klar for å ta opp kampen med Ingebrigtsen-brødrene etter en løpetur i marka.</a:t>
            </a:r>
          </a:p>
          <a:p>
            <a:pPr lvl="1"/>
            <a:r>
              <a:rPr lang="nb-NO" dirty="0"/>
              <a:t>Fokuset er å stille best mulig forberedt til neste kamp.</a:t>
            </a:r>
          </a:p>
        </p:txBody>
      </p:sp>
    </p:spTree>
    <p:extLst>
      <p:ext uri="{BB962C8B-B14F-4D97-AF65-F5344CB8AC3E}">
        <p14:creationId xmlns:p14="http://schemas.microsoft.com/office/powerpoint/2010/main" val="583710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EB7F200-4273-4056-8D90-E993603F9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Visualisering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5DE5F96-6D4E-4ED3-8D4B-515C3BECE5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Svært viktig:</a:t>
            </a:r>
          </a:p>
          <a:p>
            <a:pPr lvl="1"/>
            <a:r>
              <a:rPr lang="nb-NO" dirty="0"/>
              <a:t>Du må involvere syn, lyd og følelse.</a:t>
            </a:r>
          </a:p>
          <a:p>
            <a:pPr lvl="1"/>
            <a:r>
              <a:rPr lang="nb-NO" dirty="0"/>
              <a:t>Du kan IKKE visualisere situasjoner i 3. person.</a:t>
            </a:r>
          </a:p>
          <a:p>
            <a:pPr lvl="1"/>
            <a:r>
              <a:rPr lang="nb-NO" dirty="0"/>
              <a:t>Du MÅ visualisere i 1. person, du må se for deg hva du ser, hører og føler, og se for deg hvordan du har tenkt å reagere som om du står der i virkeligheten.</a:t>
            </a:r>
          </a:p>
          <a:p>
            <a:pPr lvl="2"/>
            <a:r>
              <a:rPr lang="nb-NO" dirty="0"/>
              <a:t>Se for deg forskjellige måter du reagerer på. Hva er bra, hva er dårlig?</a:t>
            </a:r>
          </a:p>
          <a:p>
            <a:r>
              <a:rPr lang="nb-NO" dirty="0">
                <a:hlinkClick r:id="rId2" action="ppaction://hlinkfile"/>
              </a:rPr>
              <a:t>Tips til visualisering</a:t>
            </a:r>
            <a:r>
              <a:rPr lang="nb-NO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92339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1205</Words>
  <Application>Microsoft Office PowerPoint</Application>
  <PresentationFormat>Widescreen</PresentationFormat>
  <Paragraphs>99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Office-tema</vt:lpstr>
      <vt:lpstr>Mentale forberedelser</vt:lpstr>
      <vt:lpstr>Mentale forberedelser – trening</vt:lpstr>
      <vt:lpstr>Mentale forberedelser</vt:lpstr>
      <vt:lpstr>Mentale forberedelser – visualisering</vt:lpstr>
      <vt:lpstr>Mentale forberedelser – visualisering</vt:lpstr>
      <vt:lpstr>Mentale forberedelser – visualisering</vt:lpstr>
      <vt:lpstr>Mentale forberedelser – visualisering</vt:lpstr>
      <vt:lpstr>Mentale forberedelser – visualisering</vt:lpstr>
      <vt:lpstr>Visualisering</vt:lpstr>
      <vt:lpstr>Visualisering</vt:lpstr>
      <vt:lpstr>Visualisering</vt:lpstr>
      <vt:lpstr>Mentale forberedelser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Mentale forberedelser</dc:title>
  <dc:creator>Tommy Thordarson</dc:creator>
  <cp:lastModifiedBy>Tommy Thordarson</cp:lastModifiedBy>
  <cp:revision>56</cp:revision>
  <dcterms:created xsi:type="dcterms:W3CDTF">2018-03-06T21:09:41Z</dcterms:created>
  <dcterms:modified xsi:type="dcterms:W3CDTF">2021-02-21T09:25:57Z</dcterms:modified>
</cp:coreProperties>
</file>